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3" r:id="rId3"/>
    <p:sldId id="258" r:id="rId4"/>
    <p:sldId id="275" r:id="rId5"/>
    <p:sldId id="274" r:id="rId6"/>
    <p:sldId id="257" r:id="rId7"/>
    <p:sldId id="259" r:id="rId8"/>
    <p:sldId id="260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7"/>
    <p:restoredTop sz="86673" autoAdjust="0"/>
  </p:normalViewPr>
  <p:slideViewPr>
    <p:cSldViewPr>
      <p:cViewPr varScale="1">
        <p:scale>
          <a:sx n="138" d="100"/>
          <a:sy n="138" d="100"/>
        </p:scale>
        <p:origin x="33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9/24/2025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9/24/2025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pagetti_code_structural_graphic.GIF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paghetti_co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578" y="3785235"/>
            <a:ext cx="9144000" cy="990600"/>
          </a:xfrm>
        </p:spPr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Fall 2025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21819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0" y="1905000"/>
            <a:ext cx="3835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7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Structured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19201"/>
            <a:ext cx="4255076" cy="487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5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5890"/>
            <a:ext cx="8229600" cy="990600"/>
          </a:xfrm>
        </p:spPr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7654542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198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Top-Down Design Example: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Counting digits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411568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143000"/>
            <a:ext cx="3124200" cy="513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10200" y="1905000"/>
            <a:ext cx="1676400" cy="762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06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8801" y="2286000"/>
            <a:ext cx="312419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A = 0;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B = -1;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0xFFFFFFFF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C = -2;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D = 2;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0x00000002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void main(void){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A = B + C – D;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return;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295400"/>
            <a:ext cx="488554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Rectangle 4"/>
          <p:cNvSpPr/>
          <p:nvPr/>
        </p:nvSpPr>
        <p:spPr>
          <a:xfrm>
            <a:off x="1964267" y="2286000"/>
            <a:ext cx="314113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0;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0x00000000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-1;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0xFFFFFFFF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 = -2;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D = 2;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0x00000002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void main(void){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A = B + C – D;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return;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0" y="647701"/>
            <a:ext cx="4572000" cy="60016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AREA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CODE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EXPORT __main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ENTRY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__main PROC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r2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=B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r2 = 0x2000,0004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r3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[r2]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r3 = B = -1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r4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=C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r4 = 0x2000,0008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r5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[r4]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r5 = C = -2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r6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=D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r6 = 0x2000,000B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r7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[r6]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r7 = D = 2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ADD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r1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r3, r5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r1 = B + C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SUB r1, r1, r7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r1 = B + C - D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r0, =A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r0 = 0x2000,0000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STR r1, [r0]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Save A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ENDP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AREA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DATA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  DCD  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  DCD  -1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  DCD  -2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  DCD  2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1" y="5029201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Eight registers are used: 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R0,r1,r2,r3,r4,r5,r6,r7</a:t>
            </a:r>
          </a:p>
        </p:txBody>
      </p:sp>
    </p:spTree>
    <p:extLst>
      <p:ext uri="{BB962C8B-B14F-4D97-AF65-F5344CB8AC3E}">
        <p14:creationId xmlns:p14="http://schemas.microsoft.com/office/powerpoint/2010/main" val="351698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21" y="1173983"/>
            <a:ext cx="2637999" cy="5171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985" y="1180547"/>
            <a:ext cx="2318863" cy="5184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421" y="1160146"/>
            <a:ext cx="2311817" cy="520525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267200" y="1151094"/>
            <a:ext cx="0" cy="520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5800" y="1143000"/>
            <a:ext cx="0" cy="520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27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Factorial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10200" y="2909575"/>
                <a:ext cx="4407424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!=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)×(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)⋯×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nary>
                      <m:r>
                        <a:rPr lang="en-US" b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909575"/>
                <a:ext cx="4407424" cy="847220"/>
              </a:xfrm>
              <a:prstGeom prst="rect">
                <a:avLst/>
              </a:prstGeom>
              <a:blipFill>
                <a:blip r:embed="rId2"/>
                <a:stretch>
                  <a:fillRect l="-4885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48" y="1524001"/>
            <a:ext cx="2362200" cy="43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9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Factorial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86390"/>
              </p:ext>
            </p:extLst>
          </p:nvPr>
        </p:nvGraphicFramePr>
        <p:xfrm>
          <a:off x="1981200" y="1412863"/>
          <a:ext cx="8229600" cy="467362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300569">
                  <a:extLst>
                    <a:ext uri="{9D8B030D-6E8A-4147-A177-3AD203B41FA5}">
                      <a16:colId xmlns:a16="http://schemas.microsoft.com/office/drawing/2014/main" val="3476297972"/>
                    </a:ext>
                  </a:extLst>
                </a:gridCol>
                <a:gridCol w="4929031">
                  <a:extLst>
                    <a:ext uri="{9D8B030D-6E8A-4147-A177-3AD203B41FA5}">
                      <a16:colId xmlns:a16="http://schemas.microsoft.com/office/drawing/2014/main" val="4203907073"/>
                    </a:ext>
                  </a:extLst>
                </a:gridCol>
              </a:tblGrid>
              <a:tr h="2130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880807"/>
                  </a:ext>
                </a:extLst>
              </a:tr>
              <a:tr h="9812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main(void)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result, n,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AREA factorial, CODE, READONLY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EXPORT __main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ENTRY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 PROC		 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365925"/>
                  </a:ext>
                </a:extLst>
              </a:tr>
              <a:tr h="7849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result = 1;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n = 5;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MOV  r0, #1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result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MOV  r1, #5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r1 = n     </a:t>
                      </a:r>
                      <a:endParaRPr 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0582514"/>
                  </a:ext>
                </a:extLst>
              </a:tr>
              <a:tr h="19624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for (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1;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&lt;= n;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result = result *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MOV  r2, #1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r2 =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   CMP  r2, r1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compare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and 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BGT  stop  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if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&gt; n, stop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MULS r0, r2, r0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result *=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ADD  r2, r2, #1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B    loop  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276398"/>
                  </a:ext>
                </a:extLst>
              </a:tr>
              <a:tr h="73051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while(1);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   B    stop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ENDP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END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37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73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Counting Ones in a Word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2601" y="1225907"/>
            <a:ext cx="4233333" cy="50475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Assembly Program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AREA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Count_Ones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, CODE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EXPORT __main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ALIGN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ENTRY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__main  PROC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r0 = Input = x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r1 = Number of ones = counter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LDR  r0, =0xAAAAAAAA</a:t>
            </a:r>
          </a:p>
          <a:p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r1 = r0 &gt;&gt; 31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r1, r0, LSR #31 </a:t>
            </a:r>
          </a:p>
          <a:p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r0 = r0 &lt;&lt; 2 and change Carry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    MOVS r0, r0, LSL #2	  </a:t>
            </a:r>
          </a:p>
          <a:p>
            <a:endParaRPr lang="en-US" sz="14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r1 = r1 + r0 &gt;&gt; 31 + Carry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ADC    r1, r1, r0, LSR #31	 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BNE  loop</a:t>
            </a:r>
          </a:p>
          <a:p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stop    B	stop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ENDP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005216"/>
            <a:ext cx="4125460" cy="29889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94060" y="6043087"/>
            <a:ext cx="411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At the end of the first loop: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r1 = b31 + b30 + b29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45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279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3: Finding </a:t>
            </a:r>
            <a:br>
              <a:rPr lang="en-US" dirty="0"/>
            </a:br>
            <a:r>
              <a:rPr lang="en-US" dirty="0"/>
              <a:t>Max of an Array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3470"/>
            <a:ext cx="2667000" cy="634071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03810"/>
              </p:ext>
            </p:extLst>
          </p:nvPr>
        </p:nvGraphicFramePr>
        <p:xfrm>
          <a:off x="838202" y="2057400"/>
          <a:ext cx="4800599" cy="341376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800599">
                  <a:extLst>
                    <a:ext uri="{9D8B030D-6E8A-4147-A177-3AD203B41FA5}">
                      <a16:colId xmlns:a16="http://schemas.microsoft.com/office/drawing/2014/main" val="601765188"/>
                    </a:ext>
                  </a:extLst>
                </a:gridCol>
              </a:tblGrid>
              <a:tr h="7026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Initialize max and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array[0];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708693"/>
                  </a:ext>
                </a:extLst>
              </a:tr>
              <a:tr h="17565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Loop through the 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for (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arraySize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if (array[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 &gt;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= array[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6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58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429000" y="2133600"/>
            <a:ext cx="5105400" cy="3489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C00000"/>
                </a:solidFill>
              </a:rPr>
              <a:t>"Nothing is particularly hard if you divide it into small jobs."</a:t>
            </a:r>
            <a:endParaRPr lang="en-US" sz="28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en-US" sz="2800" dirty="0"/>
              <a:t>			Henry Ford</a:t>
            </a:r>
          </a:p>
          <a:p>
            <a:pPr marL="0" indent="0" algn="r">
              <a:buNone/>
            </a:pPr>
            <a:r>
              <a:rPr lang="en-US" sz="2800" i="1" dirty="0"/>
              <a:t> Founder of Ford Motor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228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137719"/>
            <a:ext cx="82296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Example 3: Finding Max of an Array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53720"/>
              </p:ext>
            </p:extLst>
          </p:nvPr>
        </p:nvGraphicFramePr>
        <p:xfrm>
          <a:off x="1752600" y="789631"/>
          <a:ext cx="8610600" cy="577993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774483">
                  <a:extLst>
                    <a:ext uri="{9D8B030D-6E8A-4147-A177-3AD203B41FA5}">
                      <a16:colId xmlns:a16="http://schemas.microsoft.com/office/drawing/2014/main" val="3633442227"/>
                    </a:ext>
                  </a:extLst>
                </a:gridCol>
                <a:gridCol w="4836117">
                  <a:extLst>
                    <a:ext uri="{9D8B030D-6E8A-4147-A177-3AD203B41FA5}">
                      <a16:colId xmlns:a16="http://schemas.microsoft.com/office/drawing/2014/main" val="2773081148"/>
                    </a:ext>
                  </a:extLst>
                </a:gridCol>
              </a:tblGrid>
              <a:tr h="17565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366986"/>
                  </a:ext>
                </a:extLst>
              </a:tr>
              <a:tr h="7026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array[10] = {-1, 5, 3, 8, 10, 23, 6, 5, 2, -10};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size = 10;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AREA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ALIGN	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DCD -1,5,3,8,10,23,6,5,2,-10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	DCD 10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3530074"/>
                  </a:ext>
                </a:extLst>
              </a:tr>
              <a:tr h="17565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main(void)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AREA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findMax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EXPORT __main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ALIGN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ENTRY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PROC		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; Identify the array size 	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r3, =size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r3, [r3]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array 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SUB   r3, r3, #1	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250658"/>
                  </a:ext>
                </a:extLst>
              </a:tr>
              <a:tr h="7026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Initialize max and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array[0];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; Initialize max value and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r4, =array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r0, [r4]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default max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   r1, #0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r1 = max location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998839"/>
                  </a:ext>
                </a:extLst>
              </a:tr>
              <a:tr h="17565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Loop through the 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for (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 size;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if (array[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 &gt;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= array[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; Loop over the 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   r2, #0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loop index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	CMP   r2, r3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compare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 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BGE   stop  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stop if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≥ 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r5, [r4,r2,LSL #2]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array[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CMP   r5, r0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compare with max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MOVGT r0, r5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update max value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MOVGT r1, r2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update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ADD   r2, r2, #1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update index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B     loop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3144900"/>
                  </a:ext>
                </a:extLst>
              </a:tr>
              <a:tr h="5269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while(1);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//dead loop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	B     stop  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dead loop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ENDP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END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023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95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Control Structures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99" y="1622263"/>
            <a:ext cx="2057400" cy="343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0899" y="509759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Sequence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62000C-983C-524D-87C2-3EDCAF4543B1}"/>
              </a:ext>
            </a:extLst>
          </p:cNvPr>
          <p:cNvGrpSpPr/>
          <p:nvPr/>
        </p:nvGrpSpPr>
        <p:grpSpPr>
          <a:xfrm>
            <a:off x="3886200" y="1752601"/>
            <a:ext cx="4132390" cy="3671315"/>
            <a:chOff x="2362200" y="1752600"/>
            <a:chExt cx="4132390" cy="367131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752600"/>
              <a:ext cx="4132390" cy="280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71620" y="5054583"/>
              <a:ext cx="197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Selection Structure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48B9B-63B4-EE41-BB16-A644D9AF1BF9}"/>
              </a:ext>
            </a:extLst>
          </p:cNvPr>
          <p:cNvGrpSpPr/>
          <p:nvPr/>
        </p:nvGrpSpPr>
        <p:grpSpPr>
          <a:xfrm>
            <a:off x="8861560" y="1483962"/>
            <a:ext cx="2517213" cy="3939954"/>
            <a:chOff x="6400800" y="1447800"/>
            <a:chExt cx="2517213" cy="3939954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447800"/>
              <a:ext cx="2517213" cy="298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3640" y="5018422"/>
              <a:ext cx="161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Loop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5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80844" y="1226194"/>
            <a:ext cx="5029200" cy="1307165"/>
          </a:xfrm>
        </p:spPr>
        <p:txBody>
          <a:bodyPr>
            <a:normAutofit/>
          </a:bodyPr>
          <a:lstStyle/>
          <a:p>
            <a:r>
              <a:rPr lang="en-US" sz="1800" dirty="0"/>
              <a:t>Spaghetti Code</a:t>
            </a:r>
          </a:p>
          <a:p>
            <a:pPr lvl="1"/>
            <a:r>
              <a:rPr lang="en-US" sz="1600" dirty="0"/>
              <a:t>Before the 1980s, program flow bounces around anywhere the programmer wanted.</a:t>
            </a:r>
          </a:p>
          <a:p>
            <a:pPr lvl="1"/>
            <a:r>
              <a:rPr lang="en-US" sz="1600" dirty="0"/>
              <a:t>Culprit: overusing “GOTO” statements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19201"/>
            <a:ext cx="3058938" cy="49632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10400" y="6356350"/>
            <a:ext cx="4724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https://commons.wikimedia.org/wiki/File:Spagetti_code_structural_graphic.GIF</a:t>
            </a:r>
            <a:endParaRPr lang="en-US" sz="1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5811" y="2548951"/>
            <a:ext cx="3219265" cy="1908215"/>
            <a:chOff x="152400" y="2695438"/>
            <a:chExt cx="3219265" cy="1908215"/>
          </a:xfrm>
        </p:grpSpPr>
        <p:sp>
          <p:nvSpPr>
            <p:cNvPr id="8" name="Rectangle 1"/>
            <p:cNvSpPr>
              <a:spLocks noChangeArrowheads="1"/>
            </p:cNvSpPr>
            <p:nvPr/>
          </p:nvSpPr>
          <p:spPr bwMode="auto">
            <a:xfrm>
              <a:off x="304800" y="3003215"/>
              <a:ext cx="3066865" cy="1600438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1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0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2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400" dirty="0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1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3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PRINT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;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>
                  <a:solidFill>
                    <a:srgbClr val="BA2121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"squared="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;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4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IF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&gt;=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100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THEN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GOTO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6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5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GOTO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2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6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PRINT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dirty="0">
                  <a:solidFill>
                    <a:srgbClr val="BA2121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"Program Completed."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7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Courier New" panose="02070309020205020404" pitchFamily="49" charset="0"/>
                </a:rPr>
                <a:t>END</a:t>
              </a:r>
              <a:r>
                <a:rPr lang="en-US" altLang="en-US" sz="1400" dirty="0"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" y="2695438"/>
              <a:ext cx="19579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Spaghetti code in BASIC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29067" y="4657697"/>
            <a:ext cx="3838767" cy="1498122"/>
            <a:chOff x="228600" y="4666696"/>
            <a:chExt cx="3838767" cy="1498122"/>
          </a:xfrm>
        </p:grpSpPr>
        <p:sp>
          <p:nvSpPr>
            <p:cNvPr id="9" name="Rectangle 8"/>
            <p:cNvSpPr/>
            <p:nvPr/>
          </p:nvSpPr>
          <p:spPr>
            <a:xfrm>
              <a:off x="228600" y="4666696"/>
              <a:ext cx="26776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Structured </a:t>
              </a:r>
              <a:r>
                <a:rPr lang="en-US" altLang="zh-CN" sz="1400" dirty="0"/>
                <a:t>programming</a:t>
              </a:r>
              <a:r>
                <a:rPr lang="en-US" sz="1400" dirty="0"/>
                <a:t> in BASIC</a:t>
              </a:r>
            </a:p>
          </p:txBody>
        </p:sp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304799" y="4995267"/>
              <a:ext cx="3762568" cy="1169551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FOR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TO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100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2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PRINT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;</a:t>
              </a:r>
              <a:r>
                <a:rPr lang="en-US" altLang="en-US" sz="1400" dirty="0">
                  <a:solidFill>
                    <a:srgbClr val="BA2121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"squared="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;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3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NEXT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dirty="0" err="1">
                  <a:solidFill>
                    <a:srgbClr val="19177C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US" sz="14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'termination of loop body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4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PRINT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dirty="0">
                  <a:solidFill>
                    <a:srgbClr val="BA2121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"Program Completed."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A0A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5</a:t>
              </a:r>
              <a:r>
                <a:rPr lang="en-US" altLang="en-US" sz="1400" dirty="0">
                  <a:solidFill>
                    <a:srgbClr val="BBBBBB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400" b="1" dirty="0">
                  <a:solidFill>
                    <a:srgbClr val="008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END</a:t>
              </a:r>
              <a:r>
                <a:rPr lang="en-US" altLang="en-US" sz="1400" dirty="0">
                  <a:latin typeface="Consolas" panose="020B0609020204030204" pitchFamily="49" charset="0"/>
                </a:rPr>
                <a:t> 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520472" y="6340758"/>
            <a:ext cx="24721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https://en.wikipedia.org/wiki/Spaghetti_code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11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3829-B65F-5C42-B472-D31FE61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Structured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A5C5F-2566-CD46-A8F2-FA6E29D5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ADC5C-C9DD-8641-961B-D82D2C1214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08836"/>
            <a:ext cx="5867400" cy="4937760"/>
          </a:xfrm>
        </p:spPr>
        <p:txBody>
          <a:bodyPr>
            <a:normAutofit/>
          </a:bodyPr>
          <a:lstStyle/>
          <a:p>
            <a:r>
              <a:rPr lang="en-US" sz="2000" dirty="0"/>
              <a:t>Assembly is not a structured programming language </a:t>
            </a:r>
          </a:p>
          <a:p>
            <a:pPr lvl="1"/>
            <a:r>
              <a:rPr lang="en-US" sz="1800" dirty="0"/>
              <a:t>Does not directly support selection and loop</a:t>
            </a:r>
          </a:p>
          <a:p>
            <a:pPr lvl="1"/>
            <a:r>
              <a:rPr lang="en-US" sz="1800" dirty="0"/>
              <a:t>Branch in assembly = “</a:t>
            </a:r>
            <a:r>
              <a:rPr lang="en-US" sz="1800" dirty="0" err="1"/>
              <a:t>goto</a:t>
            </a:r>
            <a:r>
              <a:rPr lang="en-US" sz="1800" dirty="0"/>
              <a:t>” in C</a:t>
            </a:r>
          </a:p>
          <a:p>
            <a:pPr lvl="1"/>
            <a:r>
              <a:rPr lang="en-US" sz="1800" dirty="0"/>
              <a:t>Break the single-entry single-exit rule</a:t>
            </a:r>
          </a:p>
          <a:p>
            <a:r>
              <a:rPr lang="en-US" sz="2000" dirty="0"/>
              <a:t>Easy to generate spaghetti code in assembly</a:t>
            </a:r>
          </a:p>
          <a:p>
            <a:pPr lvl="1"/>
            <a:r>
              <a:rPr lang="en-US" sz="1800" dirty="0"/>
              <a:t>Twisted and tangled</a:t>
            </a:r>
          </a:p>
          <a:p>
            <a:pPr lvl="1"/>
            <a:r>
              <a:rPr lang="en-US" sz="1800" dirty="0"/>
              <a:t>Difficult to debug &amp; maintain</a:t>
            </a:r>
          </a:p>
          <a:p>
            <a:r>
              <a:rPr lang="en-US" sz="2000" dirty="0"/>
              <a:t>One strategy to alleviate the challenge</a:t>
            </a:r>
          </a:p>
          <a:p>
            <a:pPr lvl="1"/>
            <a:r>
              <a:rPr lang="en-US" sz="1800" dirty="0"/>
              <a:t>Use </a:t>
            </a:r>
            <a:r>
              <a:rPr lang="en-US" sz="1800" b="1" dirty="0">
                <a:solidFill>
                  <a:srgbClr val="C00000"/>
                </a:solidFill>
              </a:rPr>
              <a:t>flowcharts</a:t>
            </a:r>
            <a:r>
              <a:rPr lang="en-US" sz="1800" dirty="0"/>
              <a:t> to facilitate assembly programming</a:t>
            </a:r>
          </a:p>
          <a:p>
            <a:pPr lvl="1"/>
            <a:r>
              <a:rPr lang="en-US" sz="1800" dirty="0"/>
              <a:t>That is why textbook has many flowcharts</a:t>
            </a:r>
          </a:p>
          <a:p>
            <a:pPr lvl="1"/>
            <a:r>
              <a:rPr lang="en-US" sz="1800" dirty="0"/>
              <a:t>How to build flowcharts?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D6C65-4F74-B649-AB83-E219E4ED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2286000"/>
            <a:ext cx="238068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 Strategy:</a:t>
            </a:r>
            <a:br>
              <a:rPr lang="en-US" dirty="0"/>
            </a:br>
            <a:r>
              <a:rPr lang="en-US" dirty="0"/>
              <a:t>Top-Down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280795"/>
            <a:ext cx="5334000" cy="49377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Three common design strategies</a:t>
            </a:r>
          </a:p>
          <a:p>
            <a:pPr lvl="1"/>
            <a:r>
              <a:rPr lang="en-US" sz="2100" dirty="0"/>
              <a:t>Top-down, also known as stepwise refinement</a:t>
            </a:r>
          </a:p>
          <a:p>
            <a:pPr lvl="1"/>
            <a:r>
              <a:rPr lang="en-US" sz="2100" dirty="0"/>
              <a:t>Bottom up</a:t>
            </a:r>
          </a:p>
          <a:p>
            <a:pPr lvl="1"/>
            <a:r>
              <a:rPr lang="en-US" sz="2100" dirty="0"/>
              <a:t>Object oriented</a:t>
            </a:r>
            <a:endParaRPr lang="en-US" sz="2400" dirty="0"/>
          </a:p>
          <a:p>
            <a:r>
              <a:rPr lang="en-US" sz="2400" dirty="0"/>
              <a:t>Top-down: Repeatedly break down tasks into smaller and smaller pieces until they are easy to solve</a:t>
            </a:r>
          </a:p>
          <a:p>
            <a:r>
              <a:rPr lang="en-US" sz="2400" dirty="0"/>
              <a:t>Example: Planning a picnic</a:t>
            </a:r>
          </a:p>
          <a:p>
            <a:pPr lvl="1"/>
            <a:r>
              <a:rPr lang="en-US" sz="2100" dirty="0"/>
              <a:t>Task 1: </a:t>
            </a:r>
            <a:r>
              <a:rPr lang="en-US" sz="2100" dirty="0">
                <a:solidFill>
                  <a:srgbClr val="C00000"/>
                </a:solidFill>
              </a:rPr>
              <a:t>Where</a:t>
            </a:r>
          </a:p>
          <a:p>
            <a:pPr lvl="1"/>
            <a:r>
              <a:rPr lang="en-US" sz="2100" dirty="0"/>
              <a:t>Task 2: </a:t>
            </a:r>
            <a:r>
              <a:rPr lang="en-US" sz="2100" dirty="0">
                <a:solidFill>
                  <a:srgbClr val="C00000"/>
                </a:solidFill>
              </a:rPr>
              <a:t>When</a:t>
            </a:r>
          </a:p>
          <a:p>
            <a:pPr lvl="1"/>
            <a:r>
              <a:rPr lang="en-US" sz="2100" dirty="0"/>
              <a:t>Task 3: </a:t>
            </a:r>
            <a:r>
              <a:rPr lang="en-US" sz="2100" dirty="0">
                <a:solidFill>
                  <a:srgbClr val="C00000"/>
                </a:solidFill>
              </a:rPr>
              <a:t>Who</a:t>
            </a:r>
          </a:p>
          <a:p>
            <a:pPr lvl="1"/>
            <a:r>
              <a:rPr lang="en-US" sz="2100" dirty="0"/>
              <a:t>Task 4: </a:t>
            </a:r>
            <a:r>
              <a:rPr lang="en-US" sz="2100" dirty="0">
                <a:solidFill>
                  <a:srgbClr val="C00000"/>
                </a:solidFill>
              </a:rPr>
              <a:t>Food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362200"/>
            <a:ext cx="3177903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376930"/>
            <a:ext cx="10972800" cy="3048000"/>
          </a:xfrm>
        </p:spPr>
        <p:txBody>
          <a:bodyPr/>
          <a:lstStyle/>
          <a:p>
            <a:r>
              <a:rPr lang="en-US" dirty="0"/>
              <a:t>Find all </a:t>
            </a:r>
            <a:r>
              <a:rPr lang="en-US" dirty="0">
                <a:solidFill>
                  <a:srgbClr val="0000FF"/>
                </a:solidFill>
              </a:rPr>
              <a:t>Armstrong</a:t>
            </a:r>
            <a:r>
              <a:rPr lang="en-US" dirty="0"/>
              <a:t> numbers less than </a:t>
            </a:r>
            <a:r>
              <a:rPr lang="en-US" dirty="0">
                <a:latin typeface="Consolas" panose="020B0609020204030204" pitchFamily="49" charset="0"/>
              </a:rPr>
              <a:t>10,000</a:t>
            </a:r>
          </a:p>
          <a:p>
            <a:pPr lvl="1"/>
            <a:r>
              <a:rPr lang="en-US" dirty="0"/>
              <a:t>Given a positive integer that has </a:t>
            </a:r>
            <a:r>
              <a:rPr lang="en-US" i="1" dirty="0"/>
              <a:t>n</a:t>
            </a:r>
            <a:r>
              <a:rPr lang="en-US" dirty="0"/>
              <a:t> digits, it is an Armstrong number if the sum of the </a:t>
            </a:r>
            <a:r>
              <a:rPr lang="en-US" i="1" dirty="0"/>
              <a:t>n</a:t>
            </a:r>
            <a:r>
              <a:rPr lang="en-US" baseline="30000" dirty="0"/>
              <a:t>th</a:t>
            </a:r>
            <a:r>
              <a:rPr lang="en-US" dirty="0"/>
              <a:t> powers of its digits equals the number itself.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52800" y="3276600"/>
            <a:ext cx="4868449" cy="1878172"/>
            <a:chOff x="2137775" y="3751805"/>
            <a:chExt cx="4868449" cy="1878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438400" y="4478178"/>
                  <a:ext cx="35613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371=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4478178"/>
                  <a:ext cx="3561360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37775" y="5137534"/>
                  <a:ext cx="486844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1634=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7775" y="5137534"/>
                  <a:ext cx="4868449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438400" y="3751805"/>
                  <a:ext cx="35613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153=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3751805"/>
                  <a:ext cx="3561360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443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19201"/>
            <a:ext cx="5410200" cy="503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4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43" y="1219201"/>
            <a:ext cx="3080367" cy="517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306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2597</TotalTime>
  <Words>1461</Words>
  <Application>Microsoft Office PowerPoint</Application>
  <PresentationFormat>Widescreen</PresentationFormat>
  <Paragraphs>266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Bookman Old Style (Headings)</vt:lpstr>
      <vt:lpstr>Arial</vt:lpstr>
      <vt:lpstr>Bookman Old Style</vt:lpstr>
      <vt:lpstr>Calibri</vt:lpstr>
      <vt:lpstr>Cambria Math</vt:lpstr>
      <vt:lpstr>Consolas</vt:lpstr>
      <vt:lpstr>Gill Sans MT</vt:lpstr>
      <vt:lpstr>Wingdings</vt:lpstr>
      <vt:lpstr>Wingdings 3</vt:lpstr>
      <vt:lpstr>Origin</vt:lpstr>
      <vt:lpstr>Dr. Yifeng Zhu Electrical and Computer Engineering University of Maine</vt:lpstr>
      <vt:lpstr>Divide and Conquer</vt:lpstr>
      <vt:lpstr>Basic Control Structures</vt:lpstr>
      <vt:lpstr>History</vt:lpstr>
      <vt:lpstr>Importance of Structured Programming</vt:lpstr>
      <vt:lpstr>Software Design Strategy: Top-Down Design</vt:lpstr>
      <vt:lpstr>Top-Down Design Example</vt:lpstr>
      <vt:lpstr>Top-Down Design Example</vt:lpstr>
      <vt:lpstr>Top-Down Design Example</vt:lpstr>
      <vt:lpstr>Top-Down Design Example</vt:lpstr>
      <vt:lpstr>Top-Down Design Example</vt:lpstr>
      <vt:lpstr>Top-Down Design Example: Counting digits</vt:lpstr>
      <vt:lpstr>Reuse Registers</vt:lpstr>
      <vt:lpstr>Reuse Registers</vt:lpstr>
      <vt:lpstr>Reuse Registers</vt:lpstr>
      <vt:lpstr>Example 1: Factorial Numbers</vt:lpstr>
      <vt:lpstr>Example 1: Factorial Numbers</vt:lpstr>
      <vt:lpstr>Example 2: Counting Ones in a Word</vt:lpstr>
      <vt:lpstr>Example 3: Finding  Max of an Array</vt:lpstr>
      <vt:lpstr>Example 3: Finding Max of an Array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Yifeng Zhu</cp:lastModifiedBy>
  <cp:revision>275</cp:revision>
  <dcterms:created xsi:type="dcterms:W3CDTF">2013-02-03T05:36:57Z</dcterms:created>
  <dcterms:modified xsi:type="dcterms:W3CDTF">2025-09-25T00:32:02Z</dcterms:modified>
</cp:coreProperties>
</file>